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8" r:id="rId6"/>
    <p:sldId id="261" r:id="rId7"/>
    <p:sldId id="262" r:id="rId8"/>
    <p:sldId id="269" r:id="rId9"/>
    <p:sldId id="267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8B6-6CCB-4AC9-A2AE-BF01196014F5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E635-B3B6-46E7-B286-3C2BA0CC9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8B6-6CCB-4AC9-A2AE-BF01196014F5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E635-B3B6-46E7-B286-3C2BA0CC9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8B6-6CCB-4AC9-A2AE-BF01196014F5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E635-B3B6-46E7-B286-3C2BA0CC9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8B6-6CCB-4AC9-A2AE-BF01196014F5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E635-B3B6-46E7-B286-3C2BA0CC9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8B6-6CCB-4AC9-A2AE-BF01196014F5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E635-B3B6-46E7-B286-3C2BA0CC9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8B6-6CCB-4AC9-A2AE-BF01196014F5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E635-B3B6-46E7-B286-3C2BA0CC9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8B6-6CCB-4AC9-A2AE-BF01196014F5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E635-B3B6-46E7-B286-3C2BA0CC9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8B6-6CCB-4AC9-A2AE-BF01196014F5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E635-B3B6-46E7-B286-3C2BA0CC9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8B6-6CCB-4AC9-A2AE-BF01196014F5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E635-B3B6-46E7-B286-3C2BA0CC9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8B6-6CCB-4AC9-A2AE-BF01196014F5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E635-B3B6-46E7-B286-3C2BA0CC9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98B6-6CCB-4AC9-A2AE-BF01196014F5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E635-B3B6-46E7-B286-3C2BA0CC9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98B6-6CCB-4AC9-A2AE-BF01196014F5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7E635-B3B6-46E7-B286-3C2BA0CC95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9067800" cy="441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" sz="32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IASM </a:t>
            </a:r>
            <a:r>
              <a:rPr lang="sr-Cyrl-RS" sz="32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sr-Cyrl-RS" sz="32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en" sz="32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Introduction to Clinical Practice</a:t>
            </a:r>
            <a:r>
              <a:rPr lang="en" sz="32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sr-Latn-CS" sz="32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sr-Latn-CS" sz="32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en" sz="36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x-none" sz="36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x-none" sz="3600" b="1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</a:br>
            <a:r>
              <a:rPr lang="en" sz="3200" b="1" dirty="0">
                <a:latin typeface="Palatino Linotype" pitchFamily="18" charset="0"/>
                <a:cs typeface="Arial" pitchFamily="34" charset="0"/>
              </a:rPr>
              <a:t>Endoscopic examinations and</a:t>
            </a:r>
            <a:r>
              <a:rPr lang="en" sz="3200" b="1" dirty="0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Palatino Linotype" pitchFamily="18" charset="0"/>
                <a:cs typeface="Arial" pitchFamily="34" charset="0"/>
              </a:rPr>
              <a:t/>
            </a:r>
            <a:br>
              <a:rPr lang="en-US" sz="3200" b="1" dirty="0" smtClean="0">
                <a:latin typeface="Palatino Linotype" pitchFamily="18" charset="0"/>
                <a:cs typeface="Arial" pitchFamily="34" charset="0"/>
              </a:rPr>
            </a:br>
            <a:r>
              <a:rPr lang="en" sz="3200" b="1" dirty="0" smtClean="0">
                <a:latin typeface="Palatino Linotype" pitchFamily="18" charset="0"/>
                <a:cs typeface="Arial" pitchFamily="34" charset="0"/>
              </a:rPr>
              <a:t>preparing </a:t>
            </a:r>
            <a:r>
              <a:rPr lang="en" sz="3200" b="1" dirty="0">
                <a:latin typeface="Palatino Linotype" pitchFamily="18" charset="0"/>
                <a:cs typeface="Arial" pitchFamily="34" charset="0"/>
              </a:rPr>
              <a:t>patients for examinations</a:t>
            </a:r>
            <a:r>
              <a:rPr lang="x-none" sz="3200" dirty="0">
                <a:latin typeface="Palatino Linotype" pitchFamily="18" charset="0"/>
              </a:rPr>
              <a:t/>
            </a:r>
            <a:br>
              <a:rPr lang="x-none" sz="3200" dirty="0">
                <a:latin typeface="Palatino Linotype" pitchFamily="18" charset="0"/>
              </a:rPr>
            </a:br>
            <a:endParaRPr lang="x-none" sz="20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6019800"/>
            <a:ext cx="6400800" cy="381000"/>
          </a:xfrm>
        </p:spPr>
        <p:txBody>
          <a:bodyPr>
            <a:noAutofit/>
          </a:bodyPr>
          <a:lstStyle/>
          <a:p>
            <a:r>
              <a:rPr lang="en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Ass</a:t>
            </a:r>
            <a:r>
              <a:rPr lang="sr-Latn-RS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ist.</a:t>
            </a:r>
            <a:r>
              <a:rPr lang="en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 </a:t>
            </a:r>
            <a:r>
              <a:rPr lang="sr-Latn-RS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Prof</a:t>
            </a:r>
            <a:r>
              <a:rPr lang="en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. </a:t>
            </a:r>
            <a:r>
              <a:rPr lang="sr-Latn-RS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Marina Jovanović</a:t>
            </a:r>
          </a:p>
          <a:p>
            <a:r>
              <a:rPr lang="sr-Latn-RS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Assist. Prof. </a:t>
            </a:r>
            <a:r>
              <a:rPr lang="sr-Latn-RS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Vojislav Ćupurdija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9239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981200" y="533400"/>
            <a:ext cx="51845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tabLst>
                <a:tab pos="1485900" algn="l"/>
              </a:tabLst>
              <a:defRPr/>
            </a:pPr>
            <a:r>
              <a:rPr lang="en" sz="2000" dirty="0" smtClean="0">
                <a:latin typeface="Palatino Linotype" pitchFamily="18" charset="0"/>
              </a:rPr>
              <a:t>UNIVERSITY IN KRAGUJEVAC</a:t>
            </a:r>
            <a:endParaRPr lang="en-US" sz="2000" dirty="0" smtClean="0">
              <a:latin typeface="Palatino Linotype" pitchFamily="18" charset="0"/>
            </a:endParaRPr>
          </a:p>
          <a:p>
            <a:pPr algn="ctr" eaLnBrk="0" hangingPunct="0">
              <a:tabLst>
                <a:tab pos="1485900" algn="l"/>
              </a:tabLst>
              <a:defRPr/>
            </a:pPr>
            <a:r>
              <a:rPr lang="en" sz="2000" dirty="0" smtClean="0">
                <a:latin typeface="Palatino Linotype" pitchFamily="18" charset="0"/>
              </a:rPr>
              <a:t>FACULTY OF MEDICAL SCIENCES</a:t>
            </a: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857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3052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76672"/>
            <a:ext cx="89154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b="1" dirty="0" smtClean="0">
                <a:latin typeface="Palatino Linotype" pitchFamily="18" charset="0"/>
              </a:rPr>
              <a:t>Cyscoscopy</a:t>
            </a:r>
            <a:r>
              <a:rPr lang="en" dirty="0" smtClean="0">
                <a:latin typeface="Palatino Linotype" pitchFamily="18" charset="0"/>
              </a:rPr>
              <a:t> 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Visualization of the mucous membrane and contents of the urinary bladder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Contraindications: inflammatory diseases of the urethra and bladder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b="1" dirty="0" smtClean="0">
                <a:latin typeface="Palatino Linotype" pitchFamily="18" charset="0"/>
              </a:rPr>
              <a:t>Scintigraphy</a:t>
            </a:r>
            <a:r>
              <a:rPr lang="en" dirty="0" smtClean="0">
                <a:latin typeface="Palatino Linotype" pitchFamily="18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Assessment of functional organ reserve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How a particular organ works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Monitoring the fate of certain chemical substances (drugs) in the body using radionuclides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" dirty="0" smtClean="0">
                <a:latin typeface="Palatino Linotype" pitchFamily="18" charset="0"/>
              </a:rPr>
              <a:t>Creation of radiopharmaceuticals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" dirty="0" smtClean="0">
                <a:latin typeface="Palatino Linotype" pitchFamily="18" charset="0"/>
              </a:rPr>
              <a:t>Initiation of radiopharmaceuticals to the patient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" dirty="0" smtClean="0">
                <a:latin typeface="Palatino Linotype" pitchFamily="18" charset="0"/>
              </a:rPr>
              <a:t>Recording with special detectors - gamma cameras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Avoiding contact with pregnant women for 24 hours after the recording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Taking more fluids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Scintigraphy of the thyroid gland, kidneys, heart, skeleton, salivary glands, testicles, parathyroid glands...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" sz="2000" b="1" dirty="0" smtClean="0">
                <a:latin typeface="Palatino Linotype" pitchFamily="18" charset="0"/>
              </a:rPr>
              <a:t>Endoscopic examinations</a:t>
            </a:r>
            <a:endParaRPr lang="en-US" sz="20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9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810578"/>
            <a:ext cx="8915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</a:pPr>
            <a:r>
              <a:rPr lang="en" b="1" dirty="0" smtClean="0">
                <a:latin typeface="Palatino Linotype" pitchFamily="18" charset="0"/>
              </a:rPr>
              <a:t>Preparation for radiological examinations</a:t>
            </a: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Ultrasound examination of the abdomen</a:t>
            </a:r>
          </a:p>
          <a:p>
            <a:pPr marL="800100" lvl="1" indent="-34290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Not taking food and drink for several hours</a:t>
            </a:r>
          </a:p>
          <a:p>
            <a:pPr marL="800100" lvl="1" indent="-34290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Avoiding fibrous foods that cause bloating</a:t>
            </a:r>
          </a:p>
          <a:p>
            <a:pPr marL="800100" lvl="1" indent="-342900">
              <a:lnSpc>
                <a:spcPct val="200000"/>
              </a:lnSpc>
              <a:buFont typeface="Arial" pitchFamily="34" charset="0"/>
              <a:buChar char="•"/>
            </a:pPr>
            <a:r>
              <a:rPr lang="en" smtClean="0">
                <a:latin typeface="Palatino Linotype" pitchFamily="18" charset="0"/>
              </a:rPr>
              <a:t>Not taking </a:t>
            </a:r>
            <a:r>
              <a:rPr lang="en" dirty="0" smtClean="0">
                <a:latin typeface="Palatino Linotype" pitchFamily="18" charset="0"/>
              </a:rPr>
              <a:t>carbonated drinks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Ultrasound examination of the small pelvis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One hour before the examination, drink 1 L of liquid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X-rays without preparation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Native scan of the abdomen and urinary tract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" sz="2000" b="1" dirty="0" smtClean="0">
                <a:latin typeface="Palatino Linotype" pitchFamily="18" charset="0"/>
              </a:rPr>
              <a:t>Preparation of patients for radiological and endoscopic diagnostic procedures</a:t>
            </a:r>
            <a:endParaRPr lang="en-US" sz="20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9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810578"/>
            <a:ext cx="8915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Latn-RS" dirty="0" smtClean="0">
                <a:latin typeface="Palatino Linotype" pitchFamily="18" charset="0"/>
              </a:rPr>
              <a:t>Explaining the procedure to the patients</a:t>
            </a:r>
            <a:endParaRPr lang="en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Administration of contrast agents: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Per </a:t>
            </a:r>
            <a:r>
              <a:rPr lang="en" dirty="0" err="1" smtClean="0">
                <a:latin typeface="Palatino Linotype" pitchFamily="18" charset="0"/>
              </a:rPr>
              <a:t>os </a:t>
            </a:r>
            <a:r>
              <a:rPr lang="en" dirty="0" smtClean="0">
                <a:latin typeface="Palatino Linotype" pitchFamily="18" charset="0"/>
              </a:rPr>
              <a:t>: representation of the digestive organs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Catheter/probe: visualization of salivary glands, stomach, colon, small intestine, airways, uterus, fallopian tubes, urinary bladder, paranasal cavities, fistulas...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Intravenous: display of blood vessels, parenchymatous organs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By injection into body cavities: joint space, cerebrospinal fluid space, peritoneum, pleura, retroperitoneum, cysts, caverns...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Stomach examination: 12 hours without food or water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Irigography: emptying the bowels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Intravenous cholecystography: empty stomach and intestines...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Intravenous urography: bowel emptying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Arteriography: coagulogram, glycemia...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" sz="2000" b="1" dirty="0" smtClean="0">
                <a:latin typeface="Palatino Linotype" pitchFamily="18" charset="0"/>
              </a:rPr>
              <a:t>Preparation of patients for contrast radiological methods</a:t>
            </a:r>
            <a:endParaRPr lang="en-US" sz="20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9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810578"/>
            <a:ext cx="891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Gastroscopy: not taking food 12 hours before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Colonoscopy: </a:t>
            </a:r>
            <a:r>
              <a:rPr lang="sr-Latn-RS" dirty="0" smtClean="0">
                <a:latin typeface="Palatino Linotype" pitchFamily="18" charset="0"/>
              </a:rPr>
              <a:t>enema</a:t>
            </a:r>
            <a:endParaRPr lang="en" dirty="0" smtClean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" sz="2000" b="1" dirty="0" smtClean="0">
                <a:latin typeface="Palatino Linotype" pitchFamily="18" charset="0"/>
              </a:rPr>
              <a:t>Preparation of patients for endoscopic methods</a:t>
            </a:r>
            <a:endParaRPr lang="en-US" sz="20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9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92696"/>
            <a:ext cx="8915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i="1" dirty="0" smtClean="0">
                <a:latin typeface="Palatino Linotype" pitchFamily="18" charset="0"/>
              </a:rPr>
              <a:t>Endo </a:t>
            </a:r>
            <a:r>
              <a:rPr lang="en" dirty="0" smtClean="0">
                <a:latin typeface="Palatino Linotype" pitchFamily="18" charset="0"/>
              </a:rPr>
              <a:t>- inside, </a:t>
            </a:r>
            <a:r>
              <a:rPr lang="en" i="1" dirty="0" err="1" smtClean="0">
                <a:latin typeface="Palatino Linotype" pitchFamily="18" charset="0"/>
              </a:rPr>
              <a:t>scopien </a:t>
            </a:r>
            <a:r>
              <a:rPr lang="en" dirty="0" smtClean="0">
                <a:latin typeface="Palatino Linotype" pitchFamily="18" charset="0"/>
              </a:rPr>
              <a:t>- watching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Diagnostics/therapy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Understanding the anatomical structure and morphology of organic cavities</a:t>
            </a:r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Analysis of contents in cavities</a:t>
            </a:r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Optical instruments-endoscopes</a:t>
            </a:r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Many pathological changes become immediately available</a:t>
            </a:r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Fewer operative interventions</a:t>
            </a:r>
          </a:p>
          <a:p>
            <a:pPr marL="800100" lvl="1" indent="-342900">
              <a:lnSpc>
                <a:spcPct val="200000"/>
              </a:lnSpc>
            </a:pPr>
            <a:endParaRPr lang="sr-Cyrl-RS" dirty="0" smtClean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" sz="2000" b="1" dirty="0" smtClean="0">
                <a:latin typeface="Palatino Linotype" pitchFamily="18" charset="0"/>
              </a:rPr>
              <a:t>Endoscopic examinations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239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92696"/>
            <a:ext cx="8915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b="1" dirty="0" smtClean="0">
                <a:latin typeface="Palatino Linotype" pitchFamily="18" charset="0"/>
              </a:rPr>
              <a:t>Laryngoscopy </a:t>
            </a:r>
            <a:r>
              <a:rPr lang="en" dirty="0" smtClean="0">
                <a:latin typeface="Palatino Linotype" pitchFamily="18" charset="0"/>
              </a:rPr>
              <a:t>(laryngoscope) - examination of the larynx. It can also be indirect, using a mirror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b="1" dirty="0" smtClean="0">
                <a:latin typeface="Palatino Linotype" pitchFamily="18" charset="0"/>
              </a:rPr>
              <a:t>Bronchoscopy </a:t>
            </a:r>
            <a:r>
              <a:rPr lang="en" dirty="0" smtClean="0">
                <a:latin typeface="Palatino Linotype" pitchFamily="18" charset="0"/>
              </a:rPr>
              <a:t>(bronchoscope) - direct observation of the trachea and bronchi with a flexible and thin instrument. Diagnostic and therapeutic-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Trachea and bronchi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Taking swabs and biopsies, sputum and lavage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Foreign body extraction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Contrast application for performing bronchography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Contraindications: severe pneumonia, decompensated heart failure, severe rhythm disorders, bleeding from the esophagus, aortic aneurysm...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" sz="2000" b="1" dirty="0" smtClean="0">
                <a:latin typeface="Palatino Linotype" pitchFamily="18" charset="0"/>
              </a:rPr>
              <a:t>Endoscopic examinations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239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92696"/>
            <a:ext cx="8915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Esophagus, stomach and duodenum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Visualization and biopsy of pathological changes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Therapeutic application: sclerosing, electrocoagulation, photocoagulation, stopping bleeding, removing foreign bodies, polyps...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Esophagoscopy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Endoscopic ultrasound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Indications: dyspeptic conditions, loss of appetite and body weight, long-term nausea and vomiting, hematemesis, pain in the upper abdomen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Contraindications: acute myocardial infarction, malignant heart rhythm disorder, cardio-respiratory insufficiency...</a:t>
            </a:r>
          </a:p>
          <a:p>
            <a:pPr marL="800100" lvl="1" indent="-342900">
              <a:lnSpc>
                <a:spcPct val="200000"/>
              </a:lnSpc>
            </a:pPr>
            <a:endParaRPr lang="sr-Cyrl-RS" dirty="0" smtClean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" sz="2000" b="1" dirty="0" smtClean="0">
                <a:latin typeface="Palatino Linotype" pitchFamily="18" charset="0"/>
              </a:rPr>
              <a:t>Esophagogastroduodenoscopy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239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" sz="2000" b="1" dirty="0" smtClean="0">
                <a:latin typeface="Palatino Linotype" pitchFamily="18" charset="0"/>
              </a:rPr>
              <a:t>Esophagogastroduodenoscopy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24578" name="Picture 2" descr="https://drnestorov.rs/wp-content/uploads/2017/10/Gastroskop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76650"/>
            <a:ext cx="5422975" cy="3616446"/>
          </a:xfrm>
          <a:prstGeom prst="rect">
            <a:avLst/>
          </a:prstGeom>
          <a:noFill/>
        </p:spPr>
      </p:pic>
      <p:sp>
        <p:nvSpPr>
          <p:cNvPr id="24580" name="AutoShape 4" descr="http://www.plivazdravlje.hr/?plivahealth%5bsection%5d=IMAGEmanager&amp;plivahealth%5baction%5d=getIMAGE&amp;plivahealth%5bid%5d=19568&amp;plivahealth%5bsize%5d=304&amp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AutoShape 6" descr="http://www.plivazdravlje.hr/?plivahealth%5bsection%5d=IMAGEmanager&amp;plivahealth%5baction%5d=getIMAGE&amp;plivahealth%5bid%5d=19568&amp;plivahealth%5bsize%5d=304&amp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584" name="Picture 8" descr="Сродна сли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2866" y="4621484"/>
            <a:ext cx="3943350" cy="204787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491880" y="3284984"/>
            <a:ext cx="43204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04048" y="1412776"/>
            <a:ext cx="43204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89154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b="1" dirty="0" smtClean="0">
                <a:latin typeface="Palatino Linotype" pitchFamily="18" charset="0"/>
              </a:rPr>
              <a:t>Laparoscopy</a:t>
            </a:r>
            <a:r>
              <a:rPr lang="en" dirty="0" smtClean="0">
                <a:latin typeface="Palatino Linotype" pitchFamily="18" charset="0"/>
              </a:rPr>
              <a:t> 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Laparoscope - through a surgically made opening on the abdominal wall; observation of the contents of the abdominal cavity and the state of the organs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There is a risk of injury to blood vessels, hollow organs, peritonitis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b="1" dirty="0" smtClean="0">
                <a:latin typeface="Palatino Linotype" pitchFamily="18" charset="0"/>
              </a:rPr>
              <a:t>Choledochoscopy </a:t>
            </a:r>
            <a:r>
              <a:rPr lang="en" dirty="0" smtClean="0">
                <a:latin typeface="Palatino Linotype" pitchFamily="18" charset="0"/>
              </a:rPr>
              <a:t>- examination of the bile ducts with a choledochoscope during surgical intervention. An opening is made on the choledochus, the patency of the bile ducts is examined, the presence of pathological changes, a biopsy is taken, and stones are evacuated.</a:t>
            </a:r>
          </a:p>
          <a:p>
            <a:pPr marL="742950" lvl="1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" b="1" dirty="0" smtClean="0">
                <a:latin typeface="Palatino Linotype" pitchFamily="18" charset="0"/>
              </a:rPr>
              <a:t>Endoscopic retrograde cholangiopancreatography ERCP - </a:t>
            </a:r>
            <a:r>
              <a:rPr lang="en" dirty="0" smtClean="0">
                <a:latin typeface="Palatino Linotype" pitchFamily="18" charset="0"/>
              </a:rPr>
              <a:t>often completely replaces surgical intervention</a:t>
            </a:r>
          </a:p>
          <a:p>
            <a:pPr marL="800100" lvl="1" indent="-342900">
              <a:lnSpc>
                <a:spcPct val="200000"/>
              </a:lnSpc>
            </a:pPr>
            <a:endParaRPr lang="sr-Cyrl-RS" dirty="0" smtClean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" sz="2000" b="1" dirty="0" smtClean="0">
                <a:latin typeface="Palatino Linotype" pitchFamily="18" charset="0"/>
              </a:rPr>
              <a:t>Endoscopic examinations</a:t>
            </a:r>
            <a:endParaRPr lang="en-US" sz="20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9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04664"/>
            <a:ext cx="8915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The mucosa of the large intestine and possibly 20 cm of the mucosa of the terminal ileum are examined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" dirty="0" smtClean="0">
                <a:latin typeface="Palatino Linotype" pitchFamily="18" charset="0"/>
              </a:rPr>
              <a:t>Inspection of the perianal region (eczema, fissures, fistulas, hemorrhoids)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" dirty="0" smtClean="0">
                <a:latin typeface="Palatino Linotype" pitchFamily="18" charset="0"/>
              </a:rPr>
              <a:t>Digital rectal examination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" dirty="0" smtClean="0">
                <a:latin typeface="Palatino Linotype" pitchFamily="18" charset="0"/>
              </a:rPr>
              <a:t>Colonoscopy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diagnosis/therapy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In analgosedation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Special preparation of the patient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Colonoscope (90-170cm) - total colonoscopy with terminal ileoscopy, left colonoscopy, FRSS - flexible retrograde rectosigmoidoscopy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Sovereign method in the diagnosis of inflammatory bowel diseases, polyps, tumors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The possibility of taking a biopsy for histopathological examination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Polypectomy, stop bleeding, remove foreign body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" sz="2000" b="1" dirty="0" smtClean="0">
                <a:latin typeface="Palatino Linotype" pitchFamily="18" charset="0"/>
              </a:rPr>
              <a:t>Colonoscopy</a:t>
            </a:r>
            <a:endParaRPr lang="en-US" sz="20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9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04664"/>
            <a:ext cx="8915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Endorectal ultrasound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Indications: bleeding, polyps, inflammatory diseases of the colon, constipation, diarrhea, metastatic tumors, abdominal pain...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Contraindications: colon diverticula inflammation, severe forms of colitis, toxic megacolon, acute peritonitis, acute cardiac and pulmonary insufficiency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Complications: perforation of the large intestine, acute dilatation of the colon, bleeding after electrosection of colonic polyps...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 smtClean="0">
                <a:latin typeface="Palatino Linotype" pitchFamily="18" charset="0"/>
              </a:rPr>
              <a:t>Rectoscopy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" sz="2000" b="1" dirty="0" smtClean="0">
                <a:latin typeface="Palatino Linotype" pitchFamily="18" charset="0"/>
              </a:rPr>
              <a:t>Colonoscopy</a:t>
            </a:r>
            <a:endParaRPr lang="en-US" sz="20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9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" sz="2000" b="1" dirty="0" smtClean="0">
                <a:latin typeface="Palatino Linotype" pitchFamily="18" charset="0"/>
              </a:rPr>
              <a:t>Colonoscopy</a:t>
            </a:r>
            <a:endParaRPr lang="en-US" sz="2000" b="1" dirty="0">
              <a:latin typeface="Palatino Linotype" pitchFamily="18" charset="0"/>
            </a:endParaRPr>
          </a:p>
        </p:txBody>
      </p:sp>
      <p:pic>
        <p:nvPicPr>
          <p:cNvPr id="1026" name="Picture 2" descr="https://www.invita.rs/wp-content/uploads/2018/02/kolonoskop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816932"/>
            <a:ext cx="5040560" cy="3780420"/>
          </a:xfrm>
          <a:prstGeom prst="rect">
            <a:avLst/>
          </a:prstGeom>
          <a:noFill/>
        </p:spPr>
      </p:pic>
      <p:pic>
        <p:nvPicPr>
          <p:cNvPr id="1028" name="Picture 4" descr="https://sites.google.com/site/kolonoskopijanebojtesevise/_/rsrc/1414268920046/home/Colonoscopy_procedure_for_digestive_tract_006208.jpg"/>
          <p:cNvPicPr>
            <a:picLocks noChangeAspect="1" noChangeArrowheads="1"/>
          </p:cNvPicPr>
          <p:nvPr/>
        </p:nvPicPr>
        <p:blipFill>
          <a:blip r:embed="rId3" cstate="print"/>
          <a:srcRect l="10468" r="5792" b="4875"/>
          <a:stretch>
            <a:fillRect/>
          </a:stretch>
        </p:blipFill>
        <p:spPr bwMode="auto">
          <a:xfrm>
            <a:off x="251520" y="620688"/>
            <a:ext cx="4464496" cy="353439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419872" y="1268760"/>
            <a:ext cx="43204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776</Words>
  <Application>Microsoft Office PowerPoint</Application>
  <PresentationFormat>On-screen Show (4:3)</PresentationFormat>
  <Paragraphs>96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Palatino Linotype</vt:lpstr>
      <vt:lpstr>Office Theme</vt:lpstr>
      <vt:lpstr>IASM  Introduction to Clinical Practice     Endoscopic examinations and  preparing patients for examinations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XX</dc:creator>
  <cp:lastModifiedBy>Vojislav</cp:lastModifiedBy>
  <cp:revision>29</cp:revision>
  <dcterms:created xsi:type="dcterms:W3CDTF">2020-01-18T12:09:45Z</dcterms:created>
  <dcterms:modified xsi:type="dcterms:W3CDTF">2023-09-07T22:33:56Z</dcterms:modified>
</cp:coreProperties>
</file>